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79" r:id="rId4"/>
    <p:sldId id="281" r:id="rId5"/>
    <p:sldId id="280" r:id="rId6"/>
    <p:sldId id="282" r:id="rId7"/>
    <p:sldId id="284" r:id="rId8"/>
    <p:sldId id="285" r:id="rId9"/>
    <p:sldId id="263" r:id="rId10"/>
    <p:sldId id="277" r:id="rId11"/>
    <p:sldId id="286" r:id="rId12"/>
    <p:sldId id="287" r:id="rId13"/>
    <p:sldId id="288" r:id="rId14"/>
    <p:sldId id="278" r:id="rId15"/>
    <p:sldId id="289" r:id="rId16"/>
    <p:sldId id="290" r:id="rId17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E614F1C-2D93-42D0-B229-7681994499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7403089" y="0"/>
            <a:ext cx="4788912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4735" y="640081"/>
            <a:ext cx="3377183" cy="3708895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4400" b="1" dirty="0">
                <a:solidFill>
                  <a:schemeClr val="bg1"/>
                </a:solidFill>
                <a:cs typeface="Calibri Light"/>
              </a:rPr>
              <a:t>FY24 Operating Budget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74735" y="4571999"/>
            <a:ext cx="3377184" cy="1645921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/>
              </a:rPr>
              <a:t>Joint Meeting of the Select Board and Advisory Board</a:t>
            </a:r>
          </a:p>
          <a:p>
            <a:pPr algn="l"/>
            <a:r>
              <a:rPr lang="en-US" sz="2000" dirty="0">
                <a:solidFill>
                  <a:schemeClr val="bg1"/>
                </a:solidFill>
                <a:cs typeface="Calibri"/>
              </a:rPr>
              <a:t>March 16, 2023</a:t>
            </a:r>
          </a:p>
        </p:txBody>
      </p:sp>
      <p:pic>
        <p:nvPicPr>
          <p:cNvPr id="5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C60DF607-B49D-5EA2-2EE1-134C242690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24" r="2" b="7758"/>
          <a:stretch/>
        </p:blipFill>
        <p:spPr>
          <a:xfrm>
            <a:off x="20" y="10"/>
            <a:ext cx="7534636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D55E05-51A2-4173-A7FA-869DE4F71A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1345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0459E4-5FC3-D6E0-91B2-5B2078FF2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390" y="603649"/>
            <a:ext cx="4795157" cy="5413248"/>
          </a:xfrm>
        </p:spPr>
        <p:txBody>
          <a:bodyPr>
            <a:normAutofit/>
          </a:bodyPr>
          <a:lstStyle/>
          <a:p>
            <a:r>
              <a:rPr lang="en-US" sz="5200" b="1" dirty="0">
                <a:solidFill>
                  <a:schemeClr val="bg1"/>
                </a:solidFill>
                <a:cs typeface="Calibri Light"/>
              </a:rPr>
              <a:t>Town Department Reductions Already Made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049790-E57A-8EFE-A787-5F3C1F53490A}"/>
              </a:ext>
            </a:extLst>
          </p:cNvPr>
          <p:cNvSpPr txBox="1"/>
          <p:nvPr/>
        </p:nvSpPr>
        <p:spPr>
          <a:xfrm>
            <a:off x="8549898" y="1950203"/>
            <a:ext cx="2743199" cy="4571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F414CC-83FB-CA0E-9C50-B1A4C7ADDF13}"/>
              </a:ext>
            </a:extLst>
          </p:cNvPr>
          <p:cNvSpPr txBox="1"/>
          <p:nvPr/>
        </p:nvSpPr>
        <p:spPr>
          <a:xfrm>
            <a:off x="6354427" y="85469"/>
            <a:ext cx="5714833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cs typeface="Calibri"/>
              </a:rPr>
              <a:t>FY24 Town Department Reductions:</a:t>
            </a:r>
            <a:endParaRPr lang="en-US" sz="1100" dirty="0">
              <a:cs typeface="Calibri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F32E66D-3791-6D6B-4183-0D462A0996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916233"/>
              </p:ext>
            </p:extLst>
          </p:nvPr>
        </p:nvGraphicFramePr>
        <p:xfrm>
          <a:off x="6538392" y="637450"/>
          <a:ext cx="4389934" cy="5583100"/>
        </p:xfrm>
        <a:graphic>
          <a:graphicData uri="http://schemas.openxmlformats.org/drawingml/2006/table">
            <a:tbl>
              <a:tblPr/>
              <a:tblGrid>
                <a:gridCol w="3171918">
                  <a:extLst>
                    <a:ext uri="{9D8B030D-6E8A-4147-A177-3AD203B41FA5}">
                      <a16:colId xmlns:a16="http://schemas.microsoft.com/office/drawing/2014/main" val="3655226435"/>
                    </a:ext>
                  </a:extLst>
                </a:gridCol>
                <a:gridCol w="1218016">
                  <a:extLst>
                    <a:ext uri="{9D8B030D-6E8A-4147-A177-3AD203B41FA5}">
                      <a16:colId xmlns:a16="http://schemas.microsoft.com/office/drawing/2014/main" val="1060840794"/>
                    </a:ext>
                  </a:extLst>
                </a:gridCol>
              </a:tblGrid>
              <a:tr h="241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Highway Department</a:t>
                      </a: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903376"/>
                  </a:ext>
                </a:extLst>
              </a:tr>
              <a:tr h="241323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4768557"/>
                  </a:ext>
                </a:extLst>
              </a:tr>
              <a:tr h="241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Paving</a:t>
                      </a: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$133,000 </a:t>
                      </a: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7936851"/>
                  </a:ext>
                </a:extLst>
              </a:tr>
              <a:tr h="241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Roof</a:t>
                      </a: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$25,000 </a:t>
                      </a: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1700395"/>
                  </a:ext>
                </a:extLst>
              </a:tr>
              <a:tr h="241323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9298840"/>
                  </a:ext>
                </a:extLst>
              </a:tr>
              <a:tr h="241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Snow and Ice</a:t>
                      </a: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6600997"/>
                  </a:ext>
                </a:extLst>
              </a:tr>
              <a:tr h="241323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1578557"/>
                  </a:ext>
                </a:extLst>
              </a:tr>
              <a:tr h="241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Expenses</a:t>
                      </a: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$31,096 </a:t>
                      </a: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1600645"/>
                  </a:ext>
                </a:extLst>
              </a:tr>
              <a:tr h="241323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0366815"/>
                  </a:ext>
                </a:extLst>
              </a:tr>
              <a:tr h="241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 Station</a:t>
                      </a: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497557"/>
                  </a:ext>
                </a:extLst>
              </a:tr>
              <a:tr h="241323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6885975"/>
                  </a:ext>
                </a:extLst>
              </a:tr>
              <a:tr h="241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Professional/Technical</a:t>
                      </a: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$5,000 </a:t>
                      </a: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138060"/>
                  </a:ext>
                </a:extLst>
              </a:tr>
              <a:tr h="241323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1476885"/>
                  </a:ext>
                </a:extLst>
              </a:tr>
              <a:tr h="241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COA</a:t>
                      </a: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0312620"/>
                  </a:ext>
                </a:extLst>
              </a:tr>
              <a:tr h="241323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5563041"/>
                  </a:ext>
                </a:extLst>
              </a:tr>
              <a:tr h="241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Salary</a:t>
                      </a: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$10,000 </a:t>
                      </a: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822165"/>
                  </a:ext>
                </a:extLst>
              </a:tr>
              <a:tr h="241323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6431350"/>
                  </a:ext>
                </a:extLst>
              </a:tr>
              <a:tr h="241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</a:t>
                      </a: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024714"/>
                  </a:ext>
                </a:extLst>
              </a:tr>
              <a:tr h="241323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2639568"/>
                  </a:ext>
                </a:extLst>
              </a:tr>
              <a:tr h="241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Cybersecurity</a:t>
                      </a: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$5,000 </a:t>
                      </a: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228550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E91572F-A564-EB59-BF34-F1C8F2843F0F}"/>
              </a:ext>
            </a:extLst>
          </p:cNvPr>
          <p:cNvSpPr txBox="1"/>
          <p:nvPr/>
        </p:nvSpPr>
        <p:spPr>
          <a:xfrm>
            <a:off x="6451895" y="6310866"/>
            <a:ext cx="50337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cs typeface="Calibri"/>
              </a:rPr>
              <a:t>Total Reductions: 		 $321,146</a:t>
            </a:r>
          </a:p>
        </p:txBody>
      </p:sp>
    </p:spTree>
    <p:extLst>
      <p:ext uri="{BB962C8B-B14F-4D97-AF65-F5344CB8AC3E}">
        <p14:creationId xmlns:p14="http://schemas.microsoft.com/office/powerpoint/2010/main" val="1325908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F414CC-83FB-CA0E-9C50-B1A4C7ADDF13}"/>
              </a:ext>
            </a:extLst>
          </p:cNvPr>
          <p:cNvSpPr txBox="1"/>
          <p:nvPr/>
        </p:nvSpPr>
        <p:spPr>
          <a:xfrm>
            <a:off x="1313256" y="-295543"/>
            <a:ext cx="9857949" cy="1296723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000" b="1" dirty="0"/>
              <a:t>FY24 Town Department New Budget Spending</a:t>
            </a:r>
            <a:endParaRPr lang="en-US" sz="3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049790-E57A-8EFE-A787-5F3C1F53490A}"/>
              </a:ext>
            </a:extLst>
          </p:cNvPr>
          <p:cNvSpPr txBox="1"/>
          <p:nvPr/>
        </p:nvSpPr>
        <p:spPr>
          <a:xfrm>
            <a:off x="8549898" y="1950203"/>
            <a:ext cx="2743199" cy="4571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7BDDB2D-9444-6A2D-B01A-6F23FFAECA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758411"/>
              </p:ext>
            </p:extLst>
          </p:nvPr>
        </p:nvGraphicFramePr>
        <p:xfrm>
          <a:off x="1396352" y="684615"/>
          <a:ext cx="9396248" cy="6036750"/>
        </p:xfrm>
        <a:graphic>
          <a:graphicData uri="http://schemas.openxmlformats.org/drawingml/2006/table">
            <a:tbl>
              <a:tblPr>
                <a:solidFill>
                  <a:schemeClr val="bg1"/>
                </a:solidFill>
                <a:tableStyleId>{5C22544A-7EE6-4342-B048-85BDC9FD1C3A}</a:tableStyleId>
              </a:tblPr>
              <a:tblGrid>
                <a:gridCol w="2252685">
                  <a:extLst>
                    <a:ext uri="{9D8B030D-6E8A-4147-A177-3AD203B41FA5}">
                      <a16:colId xmlns:a16="http://schemas.microsoft.com/office/drawing/2014/main" val="4095378987"/>
                    </a:ext>
                  </a:extLst>
                </a:gridCol>
                <a:gridCol w="1257088">
                  <a:extLst>
                    <a:ext uri="{9D8B030D-6E8A-4147-A177-3AD203B41FA5}">
                      <a16:colId xmlns:a16="http://schemas.microsoft.com/office/drawing/2014/main" val="2330893022"/>
                    </a:ext>
                  </a:extLst>
                </a:gridCol>
                <a:gridCol w="1312123">
                  <a:extLst>
                    <a:ext uri="{9D8B030D-6E8A-4147-A177-3AD203B41FA5}">
                      <a16:colId xmlns:a16="http://schemas.microsoft.com/office/drawing/2014/main" val="814957189"/>
                    </a:ext>
                  </a:extLst>
                </a:gridCol>
                <a:gridCol w="1196751">
                  <a:extLst>
                    <a:ext uri="{9D8B030D-6E8A-4147-A177-3AD203B41FA5}">
                      <a16:colId xmlns:a16="http://schemas.microsoft.com/office/drawing/2014/main" val="988246805"/>
                    </a:ext>
                  </a:extLst>
                </a:gridCol>
                <a:gridCol w="3377601">
                  <a:extLst>
                    <a:ext uri="{9D8B030D-6E8A-4147-A177-3AD203B41FA5}">
                      <a16:colId xmlns:a16="http://schemas.microsoft.com/office/drawing/2014/main" val="3519259911"/>
                    </a:ext>
                  </a:extLst>
                </a:gridCol>
              </a:tblGrid>
              <a:tr h="30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FY23</a:t>
                      </a:r>
                      <a:endParaRPr lang="en-US" sz="18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FY24</a:t>
                      </a:r>
                      <a:endParaRPr lang="en-US" sz="18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Increase</a:t>
                      </a:r>
                      <a:endParaRPr lang="en-US" sz="18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Description</a:t>
                      </a:r>
                      <a:endParaRPr lang="en-US" sz="18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115965"/>
                  </a:ext>
                </a:extLst>
              </a:tr>
              <a:tr h="30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Town Administrator</a:t>
                      </a:r>
                      <a:endParaRPr lang="en-US" sz="18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222315"/>
                  </a:ext>
                </a:extLst>
              </a:tr>
              <a:tr h="30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Salary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$93,636 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$129,700 </a:t>
                      </a:r>
                      <a:endParaRPr lang="en-US" sz="1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$36,064 </a:t>
                      </a:r>
                      <a:endParaRPr lang="en-US" sz="1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New Town Administrator Salary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982096"/>
                  </a:ext>
                </a:extLst>
              </a:tr>
              <a:tr h="30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394093"/>
                  </a:ext>
                </a:extLst>
              </a:tr>
              <a:tr h="30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Board of Selectmen</a:t>
                      </a:r>
                      <a:endParaRPr lang="en-US" sz="18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2697777"/>
                  </a:ext>
                </a:extLst>
              </a:tr>
              <a:tr h="30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Dues/Membership</a:t>
                      </a:r>
                      <a:endParaRPr lang="en-US" sz="1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$900 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$5,900 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$5,000 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Town Administrator Training - contract</a:t>
                      </a:r>
                      <a:endParaRPr lang="en-US" sz="1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651088"/>
                  </a:ext>
                </a:extLst>
              </a:tr>
              <a:tr h="30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221368"/>
                  </a:ext>
                </a:extLst>
              </a:tr>
              <a:tr h="30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Accountant</a:t>
                      </a:r>
                      <a:endParaRPr lang="en-US" sz="18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894467"/>
                  </a:ext>
                </a:extLst>
              </a:tr>
              <a:tr h="30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Accountant Services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$30,600 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$36,000 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$5,400 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Fee Increase</a:t>
                      </a:r>
                      <a:endParaRPr lang="en-US" sz="1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092256"/>
                  </a:ext>
                </a:extLst>
              </a:tr>
              <a:tr h="30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Annual Audit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$16,000 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$21,000 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$5,000 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Fee Increase</a:t>
                      </a:r>
                      <a:endParaRPr lang="en-US" sz="1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891505"/>
                  </a:ext>
                </a:extLst>
              </a:tr>
              <a:tr h="30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381886"/>
                  </a:ext>
                </a:extLst>
              </a:tr>
              <a:tr h="30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Treasurer/Collector</a:t>
                      </a:r>
                      <a:endParaRPr lang="en-US" sz="18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676903"/>
                  </a:ext>
                </a:extLst>
              </a:tr>
              <a:tr h="30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Salary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$58,754 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$70,850 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$12,096 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$10,920: new part-time position</a:t>
                      </a:r>
                      <a:endParaRPr lang="en-US" sz="1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226257"/>
                  </a:ext>
                </a:extLst>
              </a:tr>
              <a:tr h="30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999040"/>
                  </a:ext>
                </a:extLst>
              </a:tr>
              <a:tr h="30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Town Counsel</a:t>
                      </a:r>
                      <a:endParaRPr lang="en-US" sz="18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$30,000 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$32,000 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$2,000 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Spending trend</a:t>
                      </a:r>
                      <a:endParaRPr lang="en-US" sz="1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430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9407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F414CC-83FB-CA0E-9C50-B1A4C7ADDF13}"/>
              </a:ext>
            </a:extLst>
          </p:cNvPr>
          <p:cNvSpPr txBox="1"/>
          <p:nvPr/>
        </p:nvSpPr>
        <p:spPr>
          <a:xfrm>
            <a:off x="792192" y="43008"/>
            <a:ext cx="9857949" cy="959114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000" b="1" dirty="0"/>
              <a:t>FY24 Town Department New Budget Spending</a:t>
            </a:r>
            <a:endParaRPr lang="en-US" sz="3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049790-E57A-8EFE-A787-5F3C1F53490A}"/>
              </a:ext>
            </a:extLst>
          </p:cNvPr>
          <p:cNvSpPr txBox="1"/>
          <p:nvPr/>
        </p:nvSpPr>
        <p:spPr>
          <a:xfrm>
            <a:off x="8549898" y="1950203"/>
            <a:ext cx="2743199" cy="4571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430C7D5-AB59-3724-3617-FACCAD4CDE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4375"/>
              </p:ext>
            </p:extLst>
          </p:nvPr>
        </p:nvGraphicFramePr>
        <p:xfrm>
          <a:off x="792192" y="937049"/>
          <a:ext cx="10602099" cy="5459082"/>
        </p:xfrm>
        <a:graphic>
          <a:graphicData uri="http://schemas.openxmlformats.org/drawingml/2006/table">
            <a:tbl>
              <a:tblPr/>
              <a:tblGrid>
                <a:gridCol w="3287017">
                  <a:extLst>
                    <a:ext uri="{9D8B030D-6E8A-4147-A177-3AD203B41FA5}">
                      <a16:colId xmlns:a16="http://schemas.microsoft.com/office/drawing/2014/main" val="1063678329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1189423951"/>
                    </a:ext>
                  </a:extLst>
                </a:gridCol>
                <a:gridCol w="1087120">
                  <a:extLst>
                    <a:ext uri="{9D8B030D-6E8A-4147-A177-3AD203B41FA5}">
                      <a16:colId xmlns:a16="http://schemas.microsoft.com/office/drawing/2014/main" val="3837093476"/>
                    </a:ext>
                  </a:extLst>
                </a:gridCol>
                <a:gridCol w="1137920">
                  <a:extLst>
                    <a:ext uri="{9D8B030D-6E8A-4147-A177-3AD203B41FA5}">
                      <a16:colId xmlns:a16="http://schemas.microsoft.com/office/drawing/2014/main" val="1129673292"/>
                    </a:ext>
                  </a:extLst>
                </a:gridCol>
                <a:gridCol w="3962282">
                  <a:extLst>
                    <a:ext uri="{9D8B030D-6E8A-4147-A177-3AD203B41FA5}">
                      <a16:colId xmlns:a16="http://schemas.microsoft.com/office/drawing/2014/main" val="3942122883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FY23</a:t>
                      </a:r>
                      <a:endParaRPr lang="en-US" sz="18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FY24</a:t>
                      </a:r>
                      <a:endParaRPr lang="en-US" sz="18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Increase</a:t>
                      </a:r>
                      <a:endParaRPr lang="en-US" sz="18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Description</a:t>
                      </a:r>
                      <a:endParaRPr lang="en-US" sz="18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60534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Town Hall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02337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$14,000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Rate increase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29994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Non-energy utilities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$5,120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$2,880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Spending trend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38837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34442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86304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Wages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$918,604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$975,014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$56,410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Contractual salary adjustments/increases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4803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$10,800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$1,800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Rate increase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51522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Professional/Technical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$11,000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$13,000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 Training Requirements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52302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Police Radio Communications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$98,000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$106,700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$8,700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Dispatch contract increase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59373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Station Other Property Related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Trash/Water/Landscape Increases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73195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67416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51654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Rate increase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9296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Communications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Mobile Terminal Data/Service Plan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4196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Vehicle Supplies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Fuel increase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69097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Firefighter Supplies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Increase in annual maintenance of SCBAs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91254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EMS Equipment and Supplies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Increase, EMS supplies for fire and police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31278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Dept Equipment Replacement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Spending trend, increase pricing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688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5244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F414CC-83FB-CA0E-9C50-B1A4C7ADDF13}"/>
              </a:ext>
            </a:extLst>
          </p:cNvPr>
          <p:cNvSpPr txBox="1"/>
          <p:nvPr/>
        </p:nvSpPr>
        <p:spPr>
          <a:xfrm>
            <a:off x="741681" y="262415"/>
            <a:ext cx="9857949" cy="674634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000" b="1" dirty="0"/>
              <a:t>FY24 Town Department New Budget Spending</a:t>
            </a:r>
            <a:endParaRPr lang="en-US" sz="3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049790-E57A-8EFE-A787-5F3C1F53490A}"/>
              </a:ext>
            </a:extLst>
          </p:cNvPr>
          <p:cNvSpPr txBox="1"/>
          <p:nvPr/>
        </p:nvSpPr>
        <p:spPr>
          <a:xfrm>
            <a:off x="8549898" y="1950203"/>
            <a:ext cx="2743199" cy="4571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42200D6-82D9-DDAF-3305-F829CD1041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851940"/>
              </p:ext>
            </p:extLst>
          </p:nvPr>
        </p:nvGraphicFramePr>
        <p:xfrm>
          <a:off x="787275" y="937049"/>
          <a:ext cx="10216005" cy="4613262"/>
        </p:xfrm>
        <a:graphic>
          <a:graphicData uri="http://schemas.openxmlformats.org/drawingml/2006/table">
            <a:tbl>
              <a:tblPr/>
              <a:tblGrid>
                <a:gridCol w="3523441">
                  <a:extLst>
                    <a:ext uri="{9D8B030D-6E8A-4147-A177-3AD203B41FA5}">
                      <a16:colId xmlns:a16="http://schemas.microsoft.com/office/drawing/2014/main" val="1963512753"/>
                    </a:ext>
                  </a:extLst>
                </a:gridCol>
                <a:gridCol w="1084244">
                  <a:extLst>
                    <a:ext uri="{9D8B030D-6E8A-4147-A177-3AD203B41FA5}">
                      <a16:colId xmlns:a16="http://schemas.microsoft.com/office/drawing/2014/main" val="1890314089"/>
                    </a:ext>
                  </a:extLst>
                </a:gridCol>
                <a:gridCol w="1076960">
                  <a:extLst>
                    <a:ext uri="{9D8B030D-6E8A-4147-A177-3AD203B41FA5}">
                      <a16:colId xmlns:a16="http://schemas.microsoft.com/office/drawing/2014/main" val="553664232"/>
                    </a:ext>
                  </a:extLst>
                </a:gridCol>
                <a:gridCol w="1026160">
                  <a:extLst>
                    <a:ext uri="{9D8B030D-6E8A-4147-A177-3AD203B41FA5}">
                      <a16:colId xmlns:a16="http://schemas.microsoft.com/office/drawing/2014/main" val="916939268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400347247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FY23</a:t>
                      </a:r>
                      <a:endParaRPr lang="en-US" sz="18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FY24</a:t>
                      </a:r>
                      <a:endParaRPr lang="en-US" sz="18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Increase</a:t>
                      </a:r>
                      <a:endParaRPr lang="en-US" sz="18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Description</a:t>
                      </a:r>
                      <a:endParaRPr lang="en-US" sz="18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97" marR="4577" marT="54921" marB="5492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67167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Highway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7919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Salary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$292,214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$346,225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$54,011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Additional truck driver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41167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Communications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$16,000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Relocation of 2-way radio to tower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0776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Catch basin cleaning/sweeping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MS4 Permit requirements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65357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9239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 Station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36877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Landfill Expense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Additional monitoring requirements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78039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61153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Cemetery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6694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$1,250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$1,750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Pricing increase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26907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80532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Parks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649086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Property Related Services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$45,000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$56,000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$11,000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irrigation maintenance contract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17801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98678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$250,111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451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3304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0459E4-5FC3-D6E0-91B2-5B2078FF2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155" y="552906"/>
            <a:ext cx="5165936" cy="167490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FY24 Budget Updates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F414CC-83FB-CA0E-9C50-B1A4C7ADDF13}"/>
              </a:ext>
            </a:extLst>
          </p:cNvPr>
          <p:cNvSpPr txBox="1"/>
          <p:nvPr/>
        </p:nvSpPr>
        <p:spPr>
          <a:xfrm>
            <a:off x="6190908" y="606772"/>
            <a:ext cx="5159825" cy="158496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dirty="0"/>
              <a:t>Free Cash</a:t>
            </a:r>
            <a:endParaRPr lang="en-US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049790-E57A-8EFE-A787-5F3C1F53490A}"/>
              </a:ext>
            </a:extLst>
          </p:cNvPr>
          <p:cNvSpPr txBox="1"/>
          <p:nvPr/>
        </p:nvSpPr>
        <p:spPr>
          <a:xfrm>
            <a:off x="8549898" y="1950203"/>
            <a:ext cx="2743199" cy="4571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01ABB2E-E610-44DE-885E-45E39F93DF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740034"/>
              </p:ext>
            </p:extLst>
          </p:nvPr>
        </p:nvGraphicFramePr>
        <p:xfrm>
          <a:off x="1748911" y="2093326"/>
          <a:ext cx="8883995" cy="3899395"/>
        </p:xfrm>
        <a:graphic>
          <a:graphicData uri="http://schemas.openxmlformats.org/drawingml/2006/table">
            <a:tbl>
              <a:tblPr>
                <a:noFill/>
                <a:tableStyleId>{5C22544A-7EE6-4342-B048-85BDC9FD1C3A}</a:tableStyleId>
              </a:tblPr>
              <a:tblGrid>
                <a:gridCol w="2477314">
                  <a:extLst>
                    <a:ext uri="{9D8B030D-6E8A-4147-A177-3AD203B41FA5}">
                      <a16:colId xmlns:a16="http://schemas.microsoft.com/office/drawing/2014/main" val="2446505205"/>
                    </a:ext>
                  </a:extLst>
                </a:gridCol>
                <a:gridCol w="6406681">
                  <a:extLst>
                    <a:ext uri="{9D8B030D-6E8A-4147-A177-3AD203B41FA5}">
                      <a16:colId xmlns:a16="http://schemas.microsoft.com/office/drawing/2014/main" val="3613248912"/>
                    </a:ext>
                  </a:extLst>
                </a:gridCol>
              </a:tblGrid>
              <a:tr h="779879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$680,186 </a:t>
                      </a:r>
                      <a:endParaRPr lang="en-US" sz="25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150" marR="15851" marT="38043" marB="285322" anchor="b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Free Cash Certified 10/2022</a:t>
                      </a:r>
                      <a:endParaRPr lang="en-US" sz="25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150" marR="15851" marT="38043" marB="28532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4217377"/>
                  </a:ext>
                </a:extLst>
              </a:tr>
              <a:tr h="779879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($39,705)</a:t>
                      </a:r>
                      <a:endParaRPr lang="en-US" sz="25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150" marR="15851" marT="38043" marB="285322" anchor="b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STM Nov 2022</a:t>
                      </a:r>
                      <a:endParaRPr lang="en-US" sz="25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150" marR="15851" marT="38043" marB="28532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9577487"/>
                  </a:ext>
                </a:extLst>
              </a:tr>
              <a:tr h="779879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(479,343)</a:t>
                      </a:r>
                      <a:endParaRPr lang="en-US" sz="25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150" marR="15851" marT="38043" marB="285322" anchor="b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Balance Budget</a:t>
                      </a:r>
                      <a:endParaRPr lang="en-US" sz="25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150" marR="15851" marT="38043" marB="28532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573113"/>
                  </a:ext>
                </a:extLst>
              </a:tr>
              <a:tr h="779879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                  -   </a:t>
                      </a:r>
                      <a:endParaRPr lang="en-US" sz="25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150" marR="15851" marT="38043" marB="285322" anchor="b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Special Articles</a:t>
                      </a:r>
                      <a:endParaRPr lang="en-US" sz="25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150" marR="15851" marT="38043" marB="28532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2770761"/>
                  </a:ext>
                </a:extLst>
              </a:tr>
              <a:tr h="779879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$161,138 </a:t>
                      </a:r>
                      <a:endParaRPr lang="en-US" sz="25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150" marR="15851" marT="38043" marB="285322" anchor="b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Remaining Free Cash</a:t>
                      </a:r>
                      <a:endParaRPr lang="en-US" sz="25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3150" marR="15851" marT="38043" marB="28532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9858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890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F414CC-83FB-CA0E-9C50-B1A4C7ADDF13}"/>
              </a:ext>
            </a:extLst>
          </p:cNvPr>
          <p:cNvSpPr txBox="1"/>
          <p:nvPr/>
        </p:nvSpPr>
        <p:spPr>
          <a:xfrm>
            <a:off x="838200" y="184805"/>
            <a:ext cx="10515600" cy="1229697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FY24 Town Capital Needs</a:t>
            </a:r>
            <a:endParaRPr lang="en-US" sz="5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049790-E57A-8EFE-A787-5F3C1F53490A}"/>
              </a:ext>
            </a:extLst>
          </p:cNvPr>
          <p:cNvSpPr txBox="1"/>
          <p:nvPr/>
        </p:nvSpPr>
        <p:spPr>
          <a:xfrm>
            <a:off x="8549898" y="1950203"/>
            <a:ext cx="2743199" cy="4571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BFFA7EB-4CEC-BD9E-3AD7-8FC56C6C27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135921"/>
              </p:ext>
            </p:extLst>
          </p:nvPr>
        </p:nvGraphicFramePr>
        <p:xfrm>
          <a:off x="1008230" y="1414502"/>
          <a:ext cx="9836155" cy="4450310"/>
        </p:xfrm>
        <a:graphic>
          <a:graphicData uri="http://schemas.openxmlformats.org/drawingml/2006/table">
            <a:tbl>
              <a:tblPr/>
              <a:tblGrid>
                <a:gridCol w="3891360">
                  <a:extLst>
                    <a:ext uri="{9D8B030D-6E8A-4147-A177-3AD203B41FA5}">
                      <a16:colId xmlns:a16="http://schemas.microsoft.com/office/drawing/2014/main" val="205968681"/>
                    </a:ext>
                  </a:extLst>
                </a:gridCol>
                <a:gridCol w="3822235">
                  <a:extLst>
                    <a:ext uri="{9D8B030D-6E8A-4147-A177-3AD203B41FA5}">
                      <a16:colId xmlns:a16="http://schemas.microsoft.com/office/drawing/2014/main" val="2142796056"/>
                    </a:ext>
                  </a:extLst>
                </a:gridCol>
                <a:gridCol w="2122560">
                  <a:extLst>
                    <a:ext uri="{9D8B030D-6E8A-4147-A177-3AD203B41FA5}">
                      <a16:colId xmlns:a16="http://schemas.microsoft.com/office/drawing/2014/main" val="665817875"/>
                    </a:ext>
                  </a:extLst>
                </a:gridCol>
              </a:tblGrid>
              <a:tr h="445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Proposed Use of Funds</a:t>
                      </a:r>
                    </a:p>
                  </a:txBody>
                  <a:tcPr marL="9717" marR="9717" marT="9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17" marR="9717" marT="9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17" marR="9717" marT="9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872301"/>
                  </a:ext>
                </a:extLst>
              </a:tr>
              <a:tr h="445031"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17" marR="9717" marT="9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Purpose</a:t>
                      </a:r>
                    </a:p>
                  </a:txBody>
                  <a:tcPr marL="9717" marR="9717" marT="9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Amount</a:t>
                      </a:r>
                    </a:p>
                  </a:txBody>
                  <a:tcPr marL="9717" marR="9717" marT="9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3700143"/>
                  </a:ext>
                </a:extLst>
              </a:tr>
              <a:tr h="445031"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17" marR="9717" marT="9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Police Vests</a:t>
                      </a:r>
                    </a:p>
                  </a:txBody>
                  <a:tcPr marL="9717" marR="9717" marT="9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$9,500.00</a:t>
                      </a:r>
                    </a:p>
                  </a:txBody>
                  <a:tcPr marL="9717" marR="9717" marT="9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3305279"/>
                  </a:ext>
                </a:extLst>
              </a:tr>
              <a:tr h="445031"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17" marR="9717" marT="9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Police Cruiser</a:t>
                      </a:r>
                    </a:p>
                  </a:txBody>
                  <a:tcPr marL="9717" marR="9717" marT="9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$61,000.00</a:t>
                      </a:r>
                    </a:p>
                  </a:txBody>
                  <a:tcPr marL="9717" marR="9717" marT="9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6314843"/>
                  </a:ext>
                </a:extLst>
              </a:tr>
              <a:tr h="445031"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17" marR="9717" marT="9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Fire PPE</a:t>
                      </a:r>
                    </a:p>
                  </a:txBody>
                  <a:tcPr marL="9717" marR="9717" marT="9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$16,000.00</a:t>
                      </a:r>
                    </a:p>
                  </a:txBody>
                  <a:tcPr marL="9717" marR="9717" marT="9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9216548"/>
                  </a:ext>
                </a:extLst>
              </a:tr>
              <a:tr h="445031"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17" marR="9717" marT="9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Rte 113 Paving</a:t>
                      </a:r>
                    </a:p>
                  </a:txBody>
                  <a:tcPr marL="9717" marR="9717" marT="9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$10,000.00</a:t>
                      </a:r>
                    </a:p>
                  </a:txBody>
                  <a:tcPr marL="9717" marR="9717" marT="9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3892459"/>
                  </a:ext>
                </a:extLst>
              </a:tr>
              <a:tr h="445031"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17" marR="9717" marT="9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 upgrades</a:t>
                      </a:r>
                    </a:p>
                  </a:txBody>
                  <a:tcPr marL="9717" marR="9717" marT="9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$15,000.00</a:t>
                      </a:r>
                    </a:p>
                  </a:txBody>
                  <a:tcPr marL="9717" marR="9717" marT="9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1906343"/>
                  </a:ext>
                </a:extLst>
              </a:tr>
              <a:tr h="445031"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17" marR="9717" marT="9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Salt Shed Roof</a:t>
                      </a:r>
                    </a:p>
                  </a:txBody>
                  <a:tcPr marL="9717" marR="9717" marT="9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$25,000.00</a:t>
                      </a:r>
                    </a:p>
                  </a:txBody>
                  <a:tcPr marL="9717" marR="9717" marT="9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5088812"/>
                  </a:ext>
                </a:extLst>
              </a:tr>
              <a:tr h="445031"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17" marR="9717" marT="9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Fire Station Roof</a:t>
                      </a:r>
                    </a:p>
                  </a:txBody>
                  <a:tcPr marL="9717" marR="9717" marT="9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$40,000.00</a:t>
                      </a:r>
                    </a:p>
                  </a:txBody>
                  <a:tcPr marL="9717" marR="9717" marT="9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3029082"/>
                  </a:ext>
                </a:extLst>
              </a:tr>
              <a:tr h="445031"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17" marR="9717" marT="9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17" marR="9717" marT="9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$176,500.00</a:t>
                      </a:r>
                    </a:p>
                  </a:txBody>
                  <a:tcPr marL="9717" marR="9717" marT="9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319559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ADB6863-463F-CF4B-2D4A-A940D45C125C}"/>
              </a:ext>
            </a:extLst>
          </p:cNvPr>
          <p:cNvSpPr txBox="1"/>
          <p:nvPr/>
        </p:nvSpPr>
        <p:spPr>
          <a:xfrm>
            <a:off x="668507" y="5791200"/>
            <a:ext cx="10515600" cy="881995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dirty="0">
                <a:latin typeface="+mj-lt"/>
                <a:ea typeface="+mj-ea"/>
                <a:cs typeface="+mj-cs"/>
              </a:rPr>
              <a:t>Funding Capital Requests through ARPA funds</a:t>
            </a:r>
            <a:endParaRPr lang="en-US" sz="2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58903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0459E4-5FC3-D6E0-91B2-5B2078FF2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155" y="552906"/>
            <a:ext cx="5165936" cy="167490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FY24 Budget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F414CC-83FB-CA0E-9C50-B1A4C7ADDF13}"/>
              </a:ext>
            </a:extLst>
          </p:cNvPr>
          <p:cNvSpPr txBox="1"/>
          <p:nvPr/>
        </p:nvSpPr>
        <p:spPr>
          <a:xfrm>
            <a:off x="6190908" y="606772"/>
            <a:ext cx="5159825" cy="158496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049790-E57A-8EFE-A787-5F3C1F53490A}"/>
              </a:ext>
            </a:extLst>
          </p:cNvPr>
          <p:cNvSpPr txBox="1"/>
          <p:nvPr/>
        </p:nvSpPr>
        <p:spPr>
          <a:xfrm>
            <a:off x="8549898" y="1950203"/>
            <a:ext cx="2743199" cy="4571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1A387E-0E00-E8D9-8A3A-37A3CEC6C593}"/>
              </a:ext>
            </a:extLst>
          </p:cNvPr>
          <p:cNvSpPr txBox="1"/>
          <p:nvPr/>
        </p:nvSpPr>
        <p:spPr>
          <a:xfrm>
            <a:off x="835155" y="2063060"/>
            <a:ext cx="912333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Current FY24 budget deficit is</a:t>
            </a:r>
            <a:r>
              <a:rPr lang="en-US" sz="3200" b="1" dirty="0"/>
              <a:t> $</a:t>
            </a:r>
            <a:r>
              <a:rPr lang="en-US" sz="3200" b="1" i="0" u="none" strike="noStrike" dirty="0">
                <a:effectLst/>
              </a:rPr>
              <a:t>303,583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i="0" u="none" strike="noStrike" dirty="0">
                <a:effectLst/>
              </a:rPr>
              <a:t>Need to determine strategies to close budget gap: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/>
              <a:t>New revenues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/>
              <a:t>Further b</a:t>
            </a:r>
            <a:r>
              <a:rPr lang="en-US" sz="3200" b="1" i="0" u="none" strike="noStrike" dirty="0">
                <a:effectLst/>
              </a:rPr>
              <a:t>udget reductions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/>
              <a:t>Combination of both</a:t>
            </a:r>
            <a:r>
              <a:rPr lang="en-US" sz="32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861502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2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0459E4-5FC3-D6E0-91B2-5B2078FF2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156" y="145227"/>
            <a:ext cx="5165936" cy="167490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FY24 Budget Updates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F414CC-83FB-CA0E-9C50-B1A4C7ADDF13}"/>
              </a:ext>
            </a:extLst>
          </p:cNvPr>
          <p:cNvSpPr txBox="1"/>
          <p:nvPr/>
        </p:nvSpPr>
        <p:spPr>
          <a:xfrm>
            <a:off x="6001092" y="85534"/>
            <a:ext cx="5621947" cy="1674905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200" b="1" dirty="0"/>
              <a:t>Property, Casualty, General Liability Insurance</a:t>
            </a:r>
            <a:endParaRPr lang="en-US" sz="2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049790-E57A-8EFE-A787-5F3C1F53490A}"/>
              </a:ext>
            </a:extLst>
          </p:cNvPr>
          <p:cNvSpPr txBox="1"/>
          <p:nvPr/>
        </p:nvSpPr>
        <p:spPr>
          <a:xfrm>
            <a:off x="8549898" y="1950203"/>
            <a:ext cx="2743199" cy="4571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D7D67CC-A57E-C3C4-B417-4DD26CE25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603059"/>
              </p:ext>
            </p:extLst>
          </p:nvPr>
        </p:nvGraphicFramePr>
        <p:xfrm>
          <a:off x="898903" y="1525254"/>
          <a:ext cx="10724136" cy="5012028"/>
        </p:xfrm>
        <a:graphic>
          <a:graphicData uri="http://schemas.openxmlformats.org/drawingml/2006/table">
            <a:tbl>
              <a:tblPr firstRow="1" bandRow="1">
                <a:solidFill>
                  <a:schemeClr val="bg1">
                    <a:lumMod val="95000"/>
                  </a:schemeClr>
                </a:solidFill>
                <a:tableStyleId>{5C22544A-7EE6-4342-B048-85BDC9FD1C3A}</a:tableStyleId>
              </a:tblPr>
              <a:tblGrid>
                <a:gridCol w="4728435">
                  <a:extLst>
                    <a:ext uri="{9D8B030D-6E8A-4147-A177-3AD203B41FA5}">
                      <a16:colId xmlns:a16="http://schemas.microsoft.com/office/drawing/2014/main" val="370385918"/>
                    </a:ext>
                  </a:extLst>
                </a:gridCol>
                <a:gridCol w="1292060">
                  <a:extLst>
                    <a:ext uri="{9D8B030D-6E8A-4147-A177-3AD203B41FA5}">
                      <a16:colId xmlns:a16="http://schemas.microsoft.com/office/drawing/2014/main" val="4280599195"/>
                    </a:ext>
                  </a:extLst>
                </a:gridCol>
                <a:gridCol w="1292060">
                  <a:extLst>
                    <a:ext uri="{9D8B030D-6E8A-4147-A177-3AD203B41FA5}">
                      <a16:colId xmlns:a16="http://schemas.microsoft.com/office/drawing/2014/main" val="2964600524"/>
                    </a:ext>
                  </a:extLst>
                </a:gridCol>
                <a:gridCol w="1442658">
                  <a:extLst>
                    <a:ext uri="{9D8B030D-6E8A-4147-A177-3AD203B41FA5}">
                      <a16:colId xmlns:a16="http://schemas.microsoft.com/office/drawing/2014/main" val="1997166516"/>
                    </a:ext>
                  </a:extLst>
                </a:gridCol>
                <a:gridCol w="1968923">
                  <a:extLst>
                    <a:ext uri="{9D8B030D-6E8A-4147-A177-3AD203B41FA5}">
                      <a16:colId xmlns:a16="http://schemas.microsoft.com/office/drawing/2014/main" val="1154155918"/>
                    </a:ext>
                  </a:extLst>
                </a:gridCol>
              </a:tblGrid>
              <a:tr h="320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FY23</a:t>
                      </a:r>
                      <a:endParaRPr lang="en-US" sz="16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FY24</a:t>
                      </a:r>
                      <a:endParaRPr lang="en-US" sz="16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Increase</a:t>
                      </a:r>
                      <a:endParaRPr lang="en-US" sz="16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Percent Increases</a:t>
                      </a:r>
                      <a:endParaRPr lang="en-US" sz="16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750197"/>
                  </a:ext>
                </a:extLst>
              </a:tr>
              <a:tr h="27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Premium</a:t>
                      </a:r>
                      <a:endParaRPr lang="en-US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$117,000 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$123,957 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$6,957 </a:t>
                      </a:r>
                      <a:endParaRPr lang="en-US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6%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131484"/>
                  </a:ext>
                </a:extLst>
              </a:tr>
              <a:tr h="27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increase in building valuations - library and town hall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$0 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$6,667 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$6,667 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$20,000 over 3 years</a:t>
                      </a:r>
                      <a:endParaRPr lang="en-US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2991730"/>
                  </a:ext>
                </a:extLst>
              </a:tr>
              <a:tr h="27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$117,000 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$130,624 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$13,624 </a:t>
                      </a:r>
                      <a:endParaRPr lang="en-US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11.64%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902009"/>
                  </a:ext>
                </a:extLst>
              </a:tr>
              <a:tr h="27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062129"/>
                  </a:ext>
                </a:extLst>
              </a:tr>
              <a:tr h="27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Pre-pay credit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($2,925)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($3,250)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617350"/>
                  </a:ext>
                </a:extLst>
              </a:tr>
              <a:tr h="27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Participating credit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($4,500)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($4,500)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84654"/>
                  </a:ext>
                </a:extLst>
              </a:tr>
              <a:tr h="27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774690"/>
                  </a:ext>
                </a:extLst>
              </a:tr>
              <a:tr h="27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Injured on Duty - Police and Fire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$23,368 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$24,770 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$1,402 </a:t>
                      </a:r>
                      <a:endParaRPr lang="en-US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6%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501845"/>
                  </a:ext>
                </a:extLst>
              </a:tr>
              <a:tr h="27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930865"/>
                  </a:ext>
                </a:extLst>
              </a:tr>
              <a:tr h="27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US" sz="16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$132,943 </a:t>
                      </a:r>
                      <a:endParaRPr lang="en-US" sz="16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$147,644 </a:t>
                      </a:r>
                      <a:endParaRPr lang="en-US" sz="16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$14,701 </a:t>
                      </a:r>
                      <a:endParaRPr lang="en-US" sz="16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11.06%</a:t>
                      </a:r>
                      <a:endParaRPr lang="en-US" sz="16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188835"/>
                  </a:ext>
                </a:extLst>
              </a:tr>
              <a:tr h="27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994227"/>
                  </a:ext>
                </a:extLst>
              </a:tr>
              <a:tr h="27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Budget Estimate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$135,463 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066046"/>
                  </a:ext>
                </a:extLst>
              </a:tr>
              <a:tr h="275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Overall Increase over budget estimate</a:t>
                      </a:r>
                      <a:endParaRPr lang="en-US" sz="16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$12,181 </a:t>
                      </a:r>
                      <a:endParaRPr lang="en-US" sz="16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08" marR="5596" marT="13431" marB="10073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809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840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0459E4-5FC3-D6E0-91B2-5B2078FF2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FY24 Budget Updates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F414CC-83FB-CA0E-9C50-B1A4C7ADDF13}"/>
              </a:ext>
            </a:extLst>
          </p:cNvPr>
          <p:cNvSpPr txBox="1"/>
          <p:nvPr/>
        </p:nvSpPr>
        <p:spPr>
          <a:xfrm>
            <a:off x="1005136" y="901923"/>
            <a:ext cx="10175630" cy="767904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dirty="0"/>
              <a:t>Greater Lowell Vocational High School Assessment</a:t>
            </a:r>
            <a:endParaRPr lang="en-US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049790-E57A-8EFE-A787-5F3C1F53490A}"/>
              </a:ext>
            </a:extLst>
          </p:cNvPr>
          <p:cNvSpPr txBox="1"/>
          <p:nvPr/>
        </p:nvSpPr>
        <p:spPr>
          <a:xfrm>
            <a:off x="8549898" y="1950203"/>
            <a:ext cx="2743199" cy="4571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868CF5A-8DC6-51F6-B9B8-ABCBD0BF47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500732"/>
              </p:ext>
            </p:extLst>
          </p:nvPr>
        </p:nvGraphicFramePr>
        <p:xfrm>
          <a:off x="3739321" y="1883779"/>
          <a:ext cx="4810577" cy="4377098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3158272">
                  <a:extLst>
                    <a:ext uri="{9D8B030D-6E8A-4147-A177-3AD203B41FA5}">
                      <a16:colId xmlns:a16="http://schemas.microsoft.com/office/drawing/2014/main" val="3584711765"/>
                    </a:ext>
                  </a:extLst>
                </a:gridCol>
                <a:gridCol w="1577747">
                  <a:extLst>
                    <a:ext uri="{9D8B030D-6E8A-4147-A177-3AD203B41FA5}">
                      <a16:colId xmlns:a16="http://schemas.microsoft.com/office/drawing/2014/main" val="3220274123"/>
                    </a:ext>
                  </a:extLst>
                </a:gridCol>
                <a:gridCol w="74558">
                  <a:extLst>
                    <a:ext uri="{9D8B030D-6E8A-4147-A177-3AD203B41FA5}">
                      <a16:colId xmlns:a16="http://schemas.microsoft.com/office/drawing/2014/main" val="1103144974"/>
                    </a:ext>
                  </a:extLst>
                </a:gridCol>
              </a:tblGrid>
              <a:tr h="36483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Current Budget</a:t>
                      </a:r>
                      <a:endParaRPr lang="en-US" sz="18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55" marR="7355" marT="61786" marB="61786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55" marR="7355" marT="61786" marB="61786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2855738"/>
                  </a:ext>
                </a:extLst>
              </a:tr>
              <a:tr h="36483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Operating: 195,629</a:t>
                      </a:r>
                      <a:endParaRPr lang="en-US" sz="1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55" marR="7355" marT="61786" marB="61786" anchor="ctr">
                    <a:lnL w="28575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55" marR="7355" marT="61786" marB="61786" anchor="b">
                    <a:lnL w="12700" cmpd="sng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6268562"/>
                  </a:ext>
                </a:extLst>
              </a:tr>
              <a:tr h="33541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Transportation: 4,111</a:t>
                      </a:r>
                      <a:endParaRPr lang="en-US" sz="1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55" marR="7355" marT="61786" marB="6178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133262"/>
                  </a:ext>
                </a:extLst>
              </a:tr>
              <a:tr h="36483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Debt: 31,883</a:t>
                      </a:r>
                      <a:endParaRPr lang="en-US" sz="1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55" marR="7355" marT="61786" marB="61786" anchor="ctr">
                    <a:lnL w="28575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55" marR="7355" marT="61786" marB="61786" anchor="b">
                    <a:lnL w="12700" cmpd="sng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9768289"/>
                  </a:ext>
                </a:extLst>
              </a:tr>
              <a:tr h="33541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Total: 231,623</a:t>
                      </a:r>
                      <a:endParaRPr lang="en-US" sz="1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55" marR="7355" marT="61786" marB="6178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55" marR="7355" marT="61786" marB="6178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0910524"/>
                  </a:ext>
                </a:extLst>
              </a:tr>
              <a:tr h="398178"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55" marR="7355" marT="61786" marB="61786" anchor="ctr">
                    <a:lnL w="28575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55" marR="7355" marT="61786" marB="6178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55" marR="7355" marT="61786" marB="61786" anchor="b">
                    <a:lnL w="12700" cmpd="sng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6906655"/>
                  </a:ext>
                </a:extLst>
              </a:tr>
              <a:tr h="33541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Estimated Budget</a:t>
                      </a:r>
                      <a:endParaRPr lang="en-US" sz="18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55" marR="7355" marT="61786" marB="6178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55" marR="7355" marT="61786" marB="61786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479985"/>
                  </a:ext>
                </a:extLst>
              </a:tr>
              <a:tr h="36483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Operating: 265,378 </a:t>
                      </a:r>
                      <a:endParaRPr lang="en-US" sz="1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55" marR="7355" marT="61786" marB="61786" anchor="ctr">
                    <a:lnL w="28575" cap="flat" cmpd="sng" algn="ctr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702917"/>
                  </a:ext>
                </a:extLst>
              </a:tr>
              <a:tr h="33541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Transportation: 4,111</a:t>
                      </a:r>
                      <a:endParaRPr lang="en-US" sz="1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55" marR="7355" marT="61786" marB="6178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449966"/>
                  </a:ext>
                </a:extLst>
              </a:tr>
              <a:tr h="36483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Debt: 31,883</a:t>
                      </a:r>
                      <a:endParaRPr lang="en-US" sz="1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55" marR="7355" marT="61786" marB="61786" anchor="ctr">
                    <a:lnL w="28575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55" marR="7355" marT="61786" marB="61786" anchor="b">
                    <a:lnL w="12700" cmpd="sng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1611570"/>
                  </a:ext>
                </a:extLst>
              </a:tr>
              <a:tr h="33541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Total Assessment: 301,372</a:t>
                      </a:r>
                      <a:endParaRPr lang="en-US" sz="1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55" marR="7355" marT="61786" marB="6178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9194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0086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0459E4-5FC3-D6E0-91B2-5B2078FF2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20943" y="164512"/>
            <a:ext cx="10175631" cy="76790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FY24 Budget Updates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F414CC-83FB-CA0E-9C50-B1A4C7ADDF13}"/>
              </a:ext>
            </a:extLst>
          </p:cNvPr>
          <p:cNvSpPr txBox="1"/>
          <p:nvPr/>
        </p:nvSpPr>
        <p:spPr>
          <a:xfrm>
            <a:off x="6278176" y="364609"/>
            <a:ext cx="4928304" cy="45719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dirty="0"/>
              <a:t>Governor’s Cherry Sheet</a:t>
            </a:r>
            <a:endParaRPr lang="en-US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049790-E57A-8EFE-A787-5F3C1F53490A}"/>
              </a:ext>
            </a:extLst>
          </p:cNvPr>
          <p:cNvSpPr txBox="1"/>
          <p:nvPr/>
        </p:nvSpPr>
        <p:spPr>
          <a:xfrm>
            <a:off x="8549898" y="1950203"/>
            <a:ext cx="2743199" cy="4571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984DC65-2400-FA6C-5605-6298E3319B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723359"/>
              </p:ext>
            </p:extLst>
          </p:nvPr>
        </p:nvGraphicFramePr>
        <p:xfrm>
          <a:off x="1061136" y="1021905"/>
          <a:ext cx="10066679" cy="5614578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156379">
                  <a:extLst>
                    <a:ext uri="{9D8B030D-6E8A-4147-A177-3AD203B41FA5}">
                      <a16:colId xmlns:a16="http://schemas.microsoft.com/office/drawing/2014/main" val="1445662249"/>
                    </a:ext>
                  </a:extLst>
                </a:gridCol>
                <a:gridCol w="3455150">
                  <a:extLst>
                    <a:ext uri="{9D8B030D-6E8A-4147-A177-3AD203B41FA5}">
                      <a16:colId xmlns:a16="http://schemas.microsoft.com/office/drawing/2014/main" val="814839928"/>
                    </a:ext>
                  </a:extLst>
                </a:gridCol>
                <a:gridCol w="3455150">
                  <a:extLst>
                    <a:ext uri="{9D8B030D-6E8A-4147-A177-3AD203B41FA5}">
                      <a16:colId xmlns:a16="http://schemas.microsoft.com/office/drawing/2014/main" val="1488568749"/>
                    </a:ext>
                  </a:extLst>
                </a:gridCol>
              </a:tblGrid>
              <a:tr h="4405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PROGRAM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540" marR="2540" marT="2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FY2023 Cherry Sheet Estimate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540" marR="2540" marT="25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FY2024 Governor’s Local Aid Proposal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540" marR="2540" marT="2540" marB="0" anchor="ctr"/>
                </a:tc>
                <a:extLst>
                  <a:ext uri="{0D108BD9-81ED-4DB2-BD59-A6C34878D82A}">
                    <a16:rowId xmlns:a16="http://schemas.microsoft.com/office/drawing/2014/main" val="4051102831"/>
                  </a:ext>
                </a:extLst>
              </a:tr>
              <a:tr h="211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40" marR="2540" marT="25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40" marR="2540" marT="25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40" marR="2540" marT="2540" marB="0" anchor="b"/>
                </a:tc>
                <a:extLst>
                  <a:ext uri="{0D108BD9-81ED-4DB2-BD59-A6C34878D82A}">
                    <a16:rowId xmlns:a16="http://schemas.microsoft.com/office/drawing/2014/main" val="2344424438"/>
                  </a:ext>
                </a:extLst>
              </a:tr>
              <a:tr h="21109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General Government: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540" marR="2540" marT="254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4944647"/>
                  </a:ext>
                </a:extLst>
              </a:tr>
              <a:tr h="2110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Unrestricted Gen Gov't Aid</a:t>
                      </a:r>
                      <a:endParaRPr lang="en-US" sz="1600" b="0" i="0" u="none" strike="noStrike">
                        <a:solidFill>
                          <a:srgbClr val="4C4C4C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540" marR="2540" marT="2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284,914</a:t>
                      </a:r>
                      <a:endParaRPr lang="en-US" sz="1600" b="0" i="0" u="none" strike="noStrike">
                        <a:solidFill>
                          <a:srgbClr val="4C4C4C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540" marR="2540" marT="2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290,612</a:t>
                      </a:r>
                      <a:endParaRPr lang="en-US" sz="1600" b="0" i="0" u="none" strike="noStrike" dirty="0">
                        <a:solidFill>
                          <a:srgbClr val="4C4C4C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540" marR="2540" marT="2540" marB="0" anchor="ctr"/>
                </a:tc>
                <a:extLst>
                  <a:ext uri="{0D108BD9-81ED-4DB2-BD59-A6C34878D82A}">
                    <a16:rowId xmlns:a16="http://schemas.microsoft.com/office/drawing/2014/main" val="1851295130"/>
                  </a:ext>
                </a:extLst>
              </a:tr>
              <a:tr h="2110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Local Share of Racing Taxes</a:t>
                      </a:r>
                      <a:endParaRPr lang="en-US" sz="1600" b="0" i="0" u="none" strike="noStrike" dirty="0">
                        <a:solidFill>
                          <a:srgbClr val="4C4C4C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540" marR="2540" marT="2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4C4C4C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540" marR="2540" marT="2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4C4C4C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540" marR="2540" marT="2540" marB="0" anchor="ctr"/>
                </a:tc>
                <a:extLst>
                  <a:ext uri="{0D108BD9-81ED-4DB2-BD59-A6C34878D82A}">
                    <a16:rowId xmlns:a16="http://schemas.microsoft.com/office/drawing/2014/main" val="1742167820"/>
                  </a:ext>
                </a:extLst>
              </a:tr>
              <a:tr h="2110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Regional Public Libraries</a:t>
                      </a:r>
                      <a:endParaRPr lang="en-US" sz="1600" b="0" i="0" u="none" strike="noStrike">
                        <a:solidFill>
                          <a:srgbClr val="4C4C4C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540" marR="2540" marT="2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4C4C4C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540" marR="2540" marT="2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4C4C4C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540" marR="2540" marT="2540" marB="0" anchor="ctr"/>
                </a:tc>
                <a:extLst>
                  <a:ext uri="{0D108BD9-81ED-4DB2-BD59-A6C34878D82A}">
                    <a16:rowId xmlns:a16="http://schemas.microsoft.com/office/drawing/2014/main" val="1366637114"/>
                  </a:ext>
                </a:extLst>
              </a:tr>
              <a:tr h="2110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Veterans Benefits</a:t>
                      </a:r>
                      <a:endParaRPr lang="en-US" sz="1600" b="0" i="0" u="none" strike="noStrike">
                        <a:solidFill>
                          <a:srgbClr val="4C4C4C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540" marR="2540" marT="2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4C4C4C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540" marR="2540" marT="2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4C4C4C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540" marR="2540" marT="2540" marB="0" anchor="ctr"/>
                </a:tc>
                <a:extLst>
                  <a:ext uri="{0D108BD9-81ED-4DB2-BD59-A6C34878D82A}">
                    <a16:rowId xmlns:a16="http://schemas.microsoft.com/office/drawing/2014/main" val="2005563442"/>
                  </a:ext>
                </a:extLst>
              </a:tr>
              <a:tr h="2110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Exemp: VBS and Elderly</a:t>
                      </a:r>
                      <a:endParaRPr lang="en-US" sz="1600" b="0" i="0" u="none" strike="noStrike">
                        <a:solidFill>
                          <a:srgbClr val="4C4C4C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540" marR="2540" marT="2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7,692</a:t>
                      </a:r>
                      <a:endParaRPr lang="en-US" sz="1600" b="0" i="0" u="none" strike="noStrike">
                        <a:solidFill>
                          <a:srgbClr val="4C4C4C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540" marR="2540" marT="2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6,757</a:t>
                      </a:r>
                      <a:endParaRPr lang="en-US" sz="1600" b="0" i="0" u="none" strike="noStrike" dirty="0">
                        <a:solidFill>
                          <a:srgbClr val="4C4C4C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540" marR="2540" marT="2540" marB="0" anchor="ctr"/>
                </a:tc>
                <a:extLst>
                  <a:ext uri="{0D108BD9-81ED-4DB2-BD59-A6C34878D82A}">
                    <a16:rowId xmlns:a16="http://schemas.microsoft.com/office/drawing/2014/main" val="3906061613"/>
                  </a:ext>
                </a:extLst>
              </a:tr>
              <a:tr h="2110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State Owned Land</a:t>
                      </a:r>
                      <a:endParaRPr lang="en-US" sz="1600" b="0" i="0" u="none" strike="noStrike">
                        <a:solidFill>
                          <a:srgbClr val="4C4C4C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540" marR="2540" marT="2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62,523</a:t>
                      </a:r>
                      <a:endParaRPr lang="en-US" sz="1600" b="0" i="0" u="none" strike="noStrike">
                        <a:solidFill>
                          <a:srgbClr val="4C4C4C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540" marR="2540" marT="2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74,738</a:t>
                      </a:r>
                      <a:endParaRPr lang="en-US" sz="1600" b="0" i="0" u="none" strike="noStrike">
                        <a:solidFill>
                          <a:srgbClr val="4C4C4C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540" marR="2540" marT="2540" marB="0" anchor="ctr"/>
                </a:tc>
                <a:extLst>
                  <a:ext uri="{0D108BD9-81ED-4DB2-BD59-A6C34878D82A}">
                    <a16:rowId xmlns:a16="http://schemas.microsoft.com/office/drawing/2014/main" val="3723989272"/>
                  </a:ext>
                </a:extLst>
              </a:tr>
              <a:tr h="2110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540" marR="2540" marT="2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540" marR="2540" marT="2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540" marR="2540" marT="2540" marB="0" anchor="ctr"/>
                </a:tc>
                <a:extLst>
                  <a:ext uri="{0D108BD9-81ED-4DB2-BD59-A6C34878D82A}">
                    <a16:rowId xmlns:a16="http://schemas.microsoft.com/office/drawing/2014/main" val="1004273464"/>
                  </a:ext>
                </a:extLst>
              </a:tr>
              <a:tr h="211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40" marR="2540" marT="25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40" marR="2540" marT="25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40" marR="2540" marT="2540" marB="0" anchor="b"/>
                </a:tc>
                <a:extLst>
                  <a:ext uri="{0D108BD9-81ED-4DB2-BD59-A6C34878D82A}">
                    <a16:rowId xmlns:a16="http://schemas.microsoft.com/office/drawing/2014/main" val="2473830555"/>
                  </a:ext>
                </a:extLst>
              </a:tr>
              <a:tr h="21109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Offset Receipts: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540" marR="2540" marT="254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9220449"/>
                  </a:ext>
                </a:extLst>
              </a:tr>
              <a:tr h="2110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Public Libraries</a:t>
                      </a:r>
                      <a:endParaRPr lang="en-US" sz="1600" b="0" i="0" u="none" strike="noStrike">
                        <a:solidFill>
                          <a:srgbClr val="4C4C4C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540" marR="2540" marT="2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6,608</a:t>
                      </a:r>
                      <a:endParaRPr lang="en-US" sz="1600" b="0" i="0" u="none" strike="noStrike">
                        <a:solidFill>
                          <a:srgbClr val="4C4C4C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540" marR="2540" marT="2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7,196</a:t>
                      </a:r>
                      <a:endParaRPr lang="en-US" sz="1600" b="0" i="0" u="none" strike="noStrike" dirty="0">
                        <a:solidFill>
                          <a:srgbClr val="4C4C4C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540" marR="2540" marT="2540" marB="0" anchor="ctr"/>
                </a:tc>
                <a:extLst>
                  <a:ext uri="{0D108BD9-81ED-4DB2-BD59-A6C34878D82A}">
                    <a16:rowId xmlns:a16="http://schemas.microsoft.com/office/drawing/2014/main" val="1973138955"/>
                  </a:ext>
                </a:extLst>
              </a:tr>
              <a:tr h="2110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Sub-Total, All General Government: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540" marR="2540" marT="2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361,737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540" marR="2540" marT="2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379,303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540" marR="2540" marT="2540" marB="0" anchor="ctr"/>
                </a:tc>
                <a:extLst>
                  <a:ext uri="{0D108BD9-81ED-4DB2-BD59-A6C34878D82A}">
                    <a16:rowId xmlns:a16="http://schemas.microsoft.com/office/drawing/2014/main" val="68075807"/>
                  </a:ext>
                </a:extLst>
              </a:tr>
              <a:tr h="211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40" marR="2540" marT="25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40" marR="2540" marT="25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40" marR="2540" marT="2540" marB="0" anchor="b"/>
                </a:tc>
                <a:extLst>
                  <a:ext uri="{0D108BD9-81ED-4DB2-BD59-A6C34878D82A}">
                    <a16:rowId xmlns:a16="http://schemas.microsoft.com/office/drawing/2014/main" val="1426362937"/>
                  </a:ext>
                </a:extLst>
              </a:tr>
              <a:tr h="21109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540" marR="2540" marT="254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952202"/>
                  </a:ext>
                </a:extLst>
              </a:tr>
              <a:tr h="211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40" marR="2540" marT="25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40" marR="2540" marT="25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40" marR="2540" marT="2540" marB="0" anchor="b"/>
                </a:tc>
                <a:extLst>
                  <a:ext uri="{0D108BD9-81ED-4DB2-BD59-A6C34878D82A}">
                    <a16:rowId xmlns:a16="http://schemas.microsoft.com/office/drawing/2014/main" val="2795817084"/>
                  </a:ext>
                </a:extLst>
              </a:tr>
              <a:tr h="2110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Total Estimated Receipts:</a:t>
                      </a:r>
                      <a:endParaRPr lang="en-US" sz="1600" b="1" i="0" u="none" strike="noStrike">
                        <a:solidFill>
                          <a:srgbClr val="2F2F2F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540" marR="2540" marT="2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361,737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540" marR="2540" marT="2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379,303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540" marR="2540" marT="2540" marB="0" anchor="ctr"/>
                </a:tc>
                <a:extLst>
                  <a:ext uri="{0D108BD9-81ED-4DB2-BD59-A6C34878D82A}">
                    <a16:rowId xmlns:a16="http://schemas.microsoft.com/office/drawing/2014/main" val="3327307369"/>
                  </a:ext>
                </a:extLst>
              </a:tr>
              <a:tr h="244256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40" marR="2540" marT="25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40" marR="2540" marT="25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40" marR="2540" marT="2540" marB="0" anchor="b"/>
                </a:tc>
                <a:extLst>
                  <a:ext uri="{0D108BD9-81ED-4DB2-BD59-A6C34878D82A}">
                    <a16:rowId xmlns:a16="http://schemas.microsoft.com/office/drawing/2014/main" val="929519927"/>
                  </a:ext>
                </a:extLst>
              </a:tr>
              <a:tr h="2110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Total Estimated Charges: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540" marR="2540" marT="2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3,848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540" marR="2540" marT="254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2,323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540" marR="2540" marT="2540" marB="0" anchor="ctr"/>
                </a:tc>
                <a:extLst>
                  <a:ext uri="{0D108BD9-81ED-4DB2-BD59-A6C34878D82A}">
                    <a16:rowId xmlns:a16="http://schemas.microsoft.com/office/drawing/2014/main" val="2674420946"/>
                  </a:ext>
                </a:extLst>
              </a:tr>
              <a:tr h="244256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40" marR="2540" marT="25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40" marR="2540" marT="25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40" marR="2540" marT="2540" marB="0" anchor="b"/>
                </a:tc>
                <a:extLst>
                  <a:ext uri="{0D108BD9-81ED-4DB2-BD59-A6C34878D82A}">
                    <a16:rowId xmlns:a16="http://schemas.microsoft.com/office/drawing/2014/main" val="471283935"/>
                  </a:ext>
                </a:extLst>
              </a:tr>
              <a:tr h="211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Net: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40" marR="2540" marT="2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357,889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40" marR="2540" marT="2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376,980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40" marR="2540" marT="2540" marB="0" anchor="b"/>
                </a:tc>
                <a:extLst>
                  <a:ext uri="{0D108BD9-81ED-4DB2-BD59-A6C34878D82A}">
                    <a16:rowId xmlns:a16="http://schemas.microsoft.com/office/drawing/2014/main" val="3199649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3367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0459E4-5FC3-D6E0-91B2-5B2078FF2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137" y="104351"/>
            <a:ext cx="10175631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FY24 Budget Updates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F414CC-83FB-CA0E-9C50-B1A4C7ADDF13}"/>
              </a:ext>
            </a:extLst>
          </p:cNvPr>
          <p:cNvSpPr txBox="1"/>
          <p:nvPr/>
        </p:nvSpPr>
        <p:spPr>
          <a:xfrm>
            <a:off x="1005137" y="850135"/>
            <a:ext cx="10175630" cy="767904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dirty="0"/>
              <a:t>Governor’s Cherry Sheet</a:t>
            </a:r>
            <a:endParaRPr lang="en-US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049790-E57A-8EFE-A787-5F3C1F53490A}"/>
              </a:ext>
            </a:extLst>
          </p:cNvPr>
          <p:cNvSpPr txBox="1"/>
          <p:nvPr/>
        </p:nvSpPr>
        <p:spPr>
          <a:xfrm>
            <a:off x="8549898" y="1950203"/>
            <a:ext cx="2743199" cy="4571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FEE143-2EF0-F6F9-60A1-5D8B3EC08F1E}"/>
              </a:ext>
            </a:extLst>
          </p:cNvPr>
          <p:cNvSpPr txBox="1"/>
          <p:nvPr/>
        </p:nvSpPr>
        <p:spPr>
          <a:xfrm>
            <a:off x="898903" y="1460956"/>
            <a:ext cx="102818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Next Steps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Budget referred to House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House passes its version of the budget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Budget then sent to the Senate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Senate passes its version of budget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House and Senate form Conference Committee to resolve differences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Sent to the Governor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Governor can veto, veto portions, or sign the budget</a:t>
            </a:r>
          </a:p>
        </p:txBody>
      </p:sp>
    </p:spTree>
    <p:extLst>
      <p:ext uri="{BB962C8B-B14F-4D97-AF65-F5344CB8AC3E}">
        <p14:creationId xmlns:p14="http://schemas.microsoft.com/office/powerpoint/2010/main" val="512876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0459E4-5FC3-D6E0-91B2-5B2078FF2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156" y="168399"/>
            <a:ext cx="5165936" cy="167490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FY24 Budget Updates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F414CC-83FB-CA0E-9C50-B1A4C7ADDF13}"/>
              </a:ext>
            </a:extLst>
          </p:cNvPr>
          <p:cNvSpPr txBox="1"/>
          <p:nvPr/>
        </p:nvSpPr>
        <p:spPr>
          <a:xfrm>
            <a:off x="6190910" y="172791"/>
            <a:ext cx="5159825" cy="1674905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dirty="0"/>
              <a:t>Groton Dunstable Regional School District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049790-E57A-8EFE-A787-5F3C1F53490A}"/>
              </a:ext>
            </a:extLst>
          </p:cNvPr>
          <p:cNvSpPr txBox="1"/>
          <p:nvPr/>
        </p:nvSpPr>
        <p:spPr>
          <a:xfrm>
            <a:off x="8549898" y="1950203"/>
            <a:ext cx="2743199" cy="4571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F6EFC38-32C5-EB4E-DC1E-59305E8FD7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378424"/>
              </p:ext>
            </p:extLst>
          </p:nvPr>
        </p:nvGraphicFramePr>
        <p:xfrm>
          <a:off x="1605786" y="1843303"/>
          <a:ext cx="8980429" cy="2514820"/>
        </p:xfrm>
        <a:graphic>
          <a:graphicData uri="http://schemas.openxmlformats.org/drawingml/2006/table">
            <a:tbl>
              <a:tblPr>
                <a:solidFill>
                  <a:schemeClr val="bg1"/>
                </a:solidFill>
                <a:tableStyleId>{5C22544A-7EE6-4342-B048-85BDC9FD1C3A}</a:tableStyleId>
              </a:tblPr>
              <a:tblGrid>
                <a:gridCol w="6461589">
                  <a:extLst>
                    <a:ext uri="{9D8B030D-6E8A-4147-A177-3AD203B41FA5}">
                      <a16:colId xmlns:a16="http://schemas.microsoft.com/office/drawing/2014/main" val="1392384667"/>
                    </a:ext>
                  </a:extLst>
                </a:gridCol>
                <a:gridCol w="2518840">
                  <a:extLst>
                    <a:ext uri="{9D8B030D-6E8A-4147-A177-3AD203B41FA5}">
                      <a16:colId xmlns:a16="http://schemas.microsoft.com/office/drawing/2014/main" val="3679382962"/>
                    </a:ext>
                  </a:extLst>
                </a:gridCol>
              </a:tblGrid>
              <a:tr h="62870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Operating Budget:</a:t>
                      </a:r>
                      <a:endParaRPr lang="en-US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70" marR="9697" marT="116361" marB="11636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$7,742,721 </a:t>
                      </a:r>
                      <a:endParaRPr lang="en-US" sz="20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70" marR="9697" marT="116361" marB="11636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2955024"/>
                  </a:ext>
                </a:extLst>
              </a:tr>
              <a:tr h="62870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Capital:</a:t>
                      </a:r>
                      <a:endParaRPr lang="en-US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70" marR="9697" marT="116361" marB="11636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$188,281 </a:t>
                      </a:r>
                      <a:endParaRPr lang="en-US" sz="20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70" marR="9697" marT="116361" marB="11636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7619240"/>
                  </a:ext>
                </a:extLst>
              </a:tr>
              <a:tr h="62870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Debt Service:</a:t>
                      </a:r>
                      <a:endParaRPr lang="en-US" sz="20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70" marR="9697" marT="116361" marB="11636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$130,148 </a:t>
                      </a:r>
                      <a:endParaRPr lang="en-US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70" marR="9697" marT="116361" marB="11636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9958671"/>
                  </a:ext>
                </a:extLst>
              </a:tr>
              <a:tr h="62870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TOTAL:</a:t>
                      </a:r>
                      <a:endParaRPr lang="en-US" sz="20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70" marR="9697" marT="116361" marB="11636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$8,061,150 </a:t>
                      </a:r>
                      <a:endParaRPr lang="en-US" sz="20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70" marR="9697" marT="116361" marB="11636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15022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C6098D9-B53B-BE8C-DD27-07518C10995C}"/>
              </a:ext>
            </a:extLst>
          </p:cNvPr>
          <p:cNvSpPr txBox="1"/>
          <p:nvPr/>
        </p:nvSpPr>
        <p:spPr>
          <a:xfrm>
            <a:off x="1605785" y="4729019"/>
            <a:ext cx="89804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Budget is based on the Town of Groton’s approved budget figure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Requires the School District to reduce its budget by $484,000</a:t>
            </a:r>
          </a:p>
        </p:txBody>
      </p:sp>
    </p:spTree>
    <p:extLst>
      <p:ext uri="{BB962C8B-B14F-4D97-AF65-F5344CB8AC3E}">
        <p14:creationId xmlns:p14="http://schemas.microsoft.com/office/powerpoint/2010/main" val="1799886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0459E4-5FC3-D6E0-91B2-5B2078FF2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FY24 Budget Updates</a:t>
            </a:r>
            <a:endParaRPr lang="en-US" sz="4000" b="1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F414CC-83FB-CA0E-9C50-B1A4C7ADDF13}"/>
              </a:ext>
            </a:extLst>
          </p:cNvPr>
          <p:cNvSpPr txBox="1"/>
          <p:nvPr/>
        </p:nvSpPr>
        <p:spPr>
          <a:xfrm>
            <a:off x="1006660" y="1075955"/>
            <a:ext cx="10175630" cy="767904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dirty="0"/>
              <a:t>Groton Dunstable Regional School District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dirty="0"/>
              <a:t>Capital</a:t>
            </a:r>
            <a:endParaRPr lang="en-US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049790-E57A-8EFE-A787-5F3C1F53490A}"/>
              </a:ext>
            </a:extLst>
          </p:cNvPr>
          <p:cNvSpPr txBox="1"/>
          <p:nvPr/>
        </p:nvSpPr>
        <p:spPr>
          <a:xfrm>
            <a:off x="8549898" y="1950203"/>
            <a:ext cx="2743199" cy="4571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FC8CFCC-054A-D5BF-50ED-40E884E24A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875792"/>
              </p:ext>
            </p:extLst>
          </p:nvPr>
        </p:nvGraphicFramePr>
        <p:xfrm>
          <a:off x="836676" y="2106870"/>
          <a:ext cx="10515597" cy="3374384"/>
        </p:xfrm>
        <a:graphic>
          <a:graphicData uri="http://schemas.openxmlformats.org/drawingml/2006/table">
            <a:tbl>
              <a:tblPr>
                <a:noFill/>
                <a:tableStyleId>{5C22544A-7EE6-4342-B048-85BDC9FD1C3A}</a:tableStyleId>
              </a:tblPr>
              <a:tblGrid>
                <a:gridCol w="6149832">
                  <a:extLst>
                    <a:ext uri="{9D8B030D-6E8A-4147-A177-3AD203B41FA5}">
                      <a16:colId xmlns:a16="http://schemas.microsoft.com/office/drawing/2014/main" val="1345029179"/>
                    </a:ext>
                  </a:extLst>
                </a:gridCol>
                <a:gridCol w="1978849">
                  <a:extLst>
                    <a:ext uri="{9D8B030D-6E8A-4147-A177-3AD203B41FA5}">
                      <a16:colId xmlns:a16="http://schemas.microsoft.com/office/drawing/2014/main" val="4108484297"/>
                    </a:ext>
                  </a:extLst>
                </a:gridCol>
                <a:gridCol w="2386916">
                  <a:extLst>
                    <a:ext uri="{9D8B030D-6E8A-4147-A177-3AD203B41FA5}">
                      <a16:colId xmlns:a16="http://schemas.microsoft.com/office/drawing/2014/main" val="2253394624"/>
                    </a:ext>
                  </a:extLst>
                </a:gridCol>
              </a:tblGrid>
              <a:tr h="3822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Facility Needs</a:t>
                      </a:r>
                      <a:endParaRPr lang="en-US" sz="20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4" marR="54439" marT="8121" marB="10887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4" marR="54439" marT="8121" marB="10887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4" marR="54439" marT="8121" marB="10887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9460505"/>
                  </a:ext>
                </a:extLst>
              </a:tr>
              <a:tr h="3822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Dump Truck Replacement</a:t>
                      </a:r>
                      <a:endParaRPr lang="en-US" sz="20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4" marR="54439" marT="8121" marB="10887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$65,000 </a:t>
                      </a:r>
                      <a:endParaRPr lang="en-US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4" marR="54439" marT="8121" marB="10887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4" marR="54439" marT="8121" marB="10887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6411475"/>
                  </a:ext>
                </a:extLst>
              </a:tr>
              <a:tr h="3822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District Window Shades</a:t>
                      </a:r>
                      <a:endParaRPr lang="en-US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4" marR="54439" marT="8121" marB="10887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$10,000 </a:t>
                      </a:r>
                      <a:endParaRPr lang="en-US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4" marR="54439" marT="8121" marB="10887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4" marR="54439" marT="8121" marB="10887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2003592"/>
                  </a:ext>
                </a:extLst>
              </a:tr>
              <a:tr h="3822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PFAS Water Treatment/Remediation</a:t>
                      </a:r>
                      <a:endParaRPr lang="en-US" sz="20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4" marR="54439" marT="8121" marB="10887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$72,000 </a:t>
                      </a:r>
                      <a:endParaRPr lang="en-US" sz="20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4" marR="54439" marT="8121" marB="10887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4" marR="54439" marT="8121" marB="10887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3447520"/>
                  </a:ext>
                </a:extLst>
              </a:tr>
              <a:tr h="3822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MS North Flooring Tile Replacement</a:t>
                      </a:r>
                      <a:endParaRPr lang="en-US" sz="20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4" marR="54439" marT="8121" marB="10887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$70,000 </a:t>
                      </a:r>
                      <a:endParaRPr lang="en-US" sz="20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4" marR="54439" marT="8121" marB="10887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*Year 1 of 2</a:t>
                      </a:r>
                      <a:endParaRPr lang="en-US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4" marR="54439" marT="8121" marB="10887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0595580"/>
                  </a:ext>
                </a:extLst>
              </a:tr>
              <a:tr h="3822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Swallow Ductless Split Project</a:t>
                      </a:r>
                      <a:endParaRPr lang="en-US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4" marR="54439" marT="8121" marB="10887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$55,000 </a:t>
                      </a:r>
                      <a:endParaRPr lang="en-US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4" marR="54439" marT="8121" marB="10887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 Will complete this project</a:t>
                      </a:r>
                    </a:p>
                  </a:txBody>
                  <a:tcPr marL="76214" marR="54439" marT="8121" marB="10887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3322348"/>
                  </a:ext>
                </a:extLst>
              </a:tr>
              <a:tr h="3822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PAC Lighting Replacement</a:t>
                      </a:r>
                      <a:endParaRPr lang="en-US" sz="20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4" marR="54439" marT="8121" marB="10887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$32,500 </a:t>
                      </a:r>
                      <a:endParaRPr lang="en-US" sz="20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4" marR="54439" marT="8121" marB="10887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4" marR="54439" marT="8121" marB="10887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4894788"/>
                  </a:ext>
                </a:extLst>
              </a:tr>
              <a:tr h="3822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PAC Audio Replacement</a:t>
                      </a:r>
                      <a:endParaRPr lang="en-US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4" marR="54439" marT="8121" marB="10887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$60,101 </a:t>
                      </a:r>
                      <a:endParaRPr lang="en-US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4" marR="54439" marT="8121" marB="10887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14" marR="54439" marT="8121" marB="10887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4977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3480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0459E4-5FC3-D6E0-91B2-5B2078FF2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FY24 Budget Updates</a:t>
            </a:r>
            <a:endParaRPr lang="en-US" sz="4000" b="1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F414CC-83FB-CA0E-9C50-B1A4C7ADDF13}"/>
              </a:ext>
            </a:extLst>
          </p:cNvPr>
          <p:cNvSpPr txBox="1"/>
          <p:nvPr/>
        </p:nvSpPr>
        <p:spPr>
          <a:xfrm>
            <a:off x="1006660" y="1075955"/>
            <a:ext cx="10175630" cy="767904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dirty="0"/>
              <a:t>Groton Dunstable Regional School District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dirty="0"/>
              <a:t>Capital</a:t>
            </a:r>
            <a:endParaRPr lang="en-US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049790-E57A-8EFE-A787-5F3C1F53490A}"/>
              </a:ext>
            </a:extLst>
          </p:cNvPr>
          <p:cNvSpPr txBox="1"/>
          <p:nvPr/>
        </p:nvSpPr>
        <p:spPr>
          <a:xfrm>
            <a:off x="8549898" y="1950203"/>
            <a:ext cx="2743199" cy="4571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FC8CFCC-054A-D5BF-50ED-40E884E24A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707302"/>
              </p:ext>
            </p:extLst>
          </p:nvPr>
        </p:nvGraphicFramePr>
        <p:xfrm>
          <a:off x="836676" y="2106870"/>
          <a:ext cx="10515597" cy="3158808"/>
        </p:xfrm>
        <a:graphic>
          <a:graphicData uri="http://schemas.openxmlformats.org/drawingml/2006/table">
            <a:tbl>
              <a:tblPr>
                <a:noFill/>
                <a:tableStyleId>{5C22544A-7EE6-4342-B048-85BDC9FD1C3A}</a:tableStyleId>
              </a:tblPr>
              <a:tblGrid>
                <a:gridCol w="6149832">
                  <a:extLst>
                    <a:ext uri="{9D8B030D-6E8A-4147-A177-3AD203B41FA5}">
                      <a16:colId xmlns:a16="http://schemas.microsoft.com/office/drawing/2014/main" val="1345029179"/>
                    </a:ext>
                  </a:extLst>
                </a:gridCol>
                <a:gridCol w="1978849">
                  <a:extLst>
                    <a:ext uri="{9D8B030D-6E8A-4147-A177-3AD203B41FA5}">
                      <a16:colId xmlns:a16="http://schemas.microsoft.com/office/drawing/2014/main" val="4108484297"/>
                    </a:ext>
                  </a:extLst>
                </a:gridCol>
                <a:gridCol w="2386916">
                  <a:extLst>
                    <a:ext uri="{9D8B030D-6E8A-4147-A177-3AD203B41FA5}">
                      <a16:colId xmlns:a16="http://schemas.microsoft.com/office/drawing/2014/main" val="2253394624"/>
                    </a:ext>
                  </a:extLst>
                </a:gridCol>
              </a:tblGrid>
              <a:tr h="3822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Technology Needs</a:t>
                      </a:r>
                      <a:endParaRPr lang="en-US" sz="20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8380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8380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8380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9460505"/>
                  </a:ext>
                </a:extLst>
              </a:tr>
              <a:tr h="3822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Replacement of DW Infrastructure</a:t>
                      </a:r>
                      <a:endParaRPr lang="en-US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8380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$75,000 </a:t>
                      </a:r>
                      <a:endParaRPr lang="en-US" sz="20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8380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8380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6411475"/>
                  </a:ext>
                </a:extLst>
              </a:tr>
              <a:tr h="3822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Zoom Telephone System</a:t>
                      </a:r>
                      <a:endParaRPr lang="en-US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8380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$46,187 </a:t>
                      </a:r>
                      <a:endParaRPr lang="en-US" sz="20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8380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8380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2003592"/>
                  </a:ext>
                </a:extLst>
              </a:tr>
              <a:tr h="3822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Zoom Telephone Purchase</a:t>
                      </a:r>
                      <a:endParaRPr lang="en-US" sz="20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8380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$30,000 </a:t>
                      </a:r>
                      <a:endParaRPr lang="en-US" sz="20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8380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8380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3447520"/>
                  </a:ext>
                </a:extLst>
              </a:tr>
              <a:tr h="3822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Student Chromebook Lease</a:t>
                      </a:r>
                      <a:endParaRPr lang="en-US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8380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$138,500 </a:t>
                      </a:r>
                      <a:endParaRPr lang="en-US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8380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8380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0595580"/>
                  </a:ext>
                </a:extLst>
              </a:tr>
              <a:tr h="3822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Teacher Device Lease</a:t>
                      </a:r>
                      <a:endParaRPr lang="en-US" sz="20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8380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$20,000 </a:t>
                      </a:r>
                      <a:endParaRPr lang="en-US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8380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8380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3322348"/>
                  </a:ext>
                </a:extLst>
              </a:tr>
              <a:tr h="3822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Lab Computere Lease</a:t>
                      </a:r>
                      <a:endParaRPr lang="en-US" sz="20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8380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$27,500 </a:t>
                      </a:r>
                      <a:endParaRPr lang="en-US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8380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8380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4894788"/>
                  </a:ext>
                </a:extLst>
              </a:tr>
              <a:tr h="3822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iPad Lease</a:t>
                      </a:r>
                      <a:endParaRPr lang="en-US" sz="20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8380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$28,750 </a:t>
                      </a:r>
                      <a:endParaRPr lang="en-US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8380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0" marR="6250" marT="6250" marB="83801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497740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CEB4415-8D56-CA43-1175-5BBDAF7DE79E}"/>
              </a:ext>
            </a:extLst>
          </p:cNvPr>
          <p:cNvSpPr txBox="1"/>
          <p:nvPr/>
        </p:nvSpPr>
        <p:spPr>
          <a:xfrm>
            <a:off x="735076" y="5692507"/>
            <a:ext cx="8408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Total Technology lease costs:						$83,858</a:t>
            </a:r>
          </a:p>
        </p:txBody>
      </p:sp>
    </p:spTree>
    <p:extLst>
      <p:ext uri="{BB962C8B-B14F-4D97-AF65-F5344CB8AC3E}">
        <p14:creationId xmlns:p14="http://schemas.microsoft.com/office/powerpoint/2010/main" val="63069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D55E05-51A2-4173-A7FA-869DE4F71A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1345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0459E4-5FC3-D6E0-91B2-5B2078FF2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390" y="603649"/>
            <a:ext cx="4795157" cy="5413248"/>
          </a:xfrm>
        </p:spPr>
        <p:txBody>
          <a:bodyPr>
            <a:normAutofit/>
          </a:bodyPr>
          <a:lstStyle/>
          <a:p>
            <a:r>
              <a:rPr lang="en-US" sz="5200" b="1" dirty="0">
                <a:solidFill>
                  <a:schemeClr val="bg1"/>
                </a:solidFill>
                <a:cs typeface="Calibri Light"/>
              </a:rPr>
              <a:t>Town Department Reductions Already Made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049790-E57A-8EFE-A787-5F3C1F53490A}"/>
              </a:ext>
            </a:extLst>
          </p:cNvPr>
          <p:cNvSpPr txBox="1"/>
          <p:nvPr/>
        </p:nvSpPr>
        <p:spPr>
          <a:xfrm>
            <a:off x="8549898" y="1950203"/>
            <a:ext cx="2743199" cy="4571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F414CC-83FB-CA0E-9C50-B1A4C7ADDF13}"/>
              </a:ext>
            </a:extLst>
          </p:cNvPr>
          <p:cNvSpPr txBox="1"/>
          <p:nvPr/>
        </p:nvSpPr>
        <p:spPr>
          <a:xfrm>
            <a:off x="6311179" y="211091"/>
            <a:ext cx="5714833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cs typeface="Calibri"/>
              </a:rPr>
              <a:t>FY24 Town Department Reductions:</a:t>
            </a:r>
            <a:endParaRPr lang="en-US" sz="1100" dirty="0">
              <a:cs typeface="Calibri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7D50687-20F0-1185-A6C7-9F80B1BE2D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289295"/>
              </p:ext>
            </p:extLst>
          </p:nvPr>
        </p:nvGraphicFramePr>
        <p:xfrm>
          <a:off x="6479914" y="799179"/>
          <a:ext cx="4714458" cy="5862255"/>
        </p:xfrm>
        <a:graphic>
          <a:graphicData uri="http://schemas.openxmlformats.org/drawingml/2006/table">
            <a:tbl>
              <a:tblPr/>
              <a:tblGrid>
                <a:gridCol w="3406401">
                  <a:extLst>
                    <a:ext uri="{9D8B030D-6E8A-4147-A177-3AD203B41FA5}">
                      <a16:colId xmlns:a16="http://schemas.microsoft.com/office/drawing/2014/main" val="4205316769"/>
                    </a:ext>
                  </a:extLst>
                </a:gridCol>
                <a:gridCol w="1308057">
                  <a:extLst>
                    <a:ext uri="{9D8B030D-6E8A-4147-A177-3AD203B41FA5}">
                      <a16:colId xmlns:a16="http://schemas.microsoft.com/office/drawing/2014/main" val="2393884115"/>
                    </a:ext>
                  </a:extLst>
                </a:gridCol>
              </a:tblGrid>
              <a:tr h="229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Parks Department</a:t>
                      </a: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751353"/>
                  </a:ext>
                </a:extLst>
              </a:tr>
              <a:tr h="22904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0182499"/>
                  </a:ext>
                </a:extLst>
              </a:tr>
              <a:tr h="229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Purchased Services</a:t>
                      </a: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$3,000 </a:t>
                      </a: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1187641"/>
                  </a:ext>
                </a:extLst>
              </a:tr>
              <a:tr h="22904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1686118"/>
                  </a:ext>
                </a:extLst>
              </a:tr>
              <a:tr h="229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Treasurer/Collector</a:t>
                      </a: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3111969"/>
                  </a:ext>
                </a:extLst>
              </a:tr>
              <a:tr h="22904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0893859"/>
                  </a:ext>
                </a:extLst>
              </a:tr>
              <a:tr h="229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Tax Title</a:t>
                      </a: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$10,000 </a:t>
                      </a: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2725276"/>
                  </a:ext>
                </a:extLst>
              </a:tr>
              <a:tr h="22904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1825437"/>
                  </a:ext>
                </a:extLst>
              </a:tr>
              <a:tr h="229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Police Department</a:t>
                      </a: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4183638"/>
                  </a:ext>
                </a:extLst>
              </a:tr>
              <a:tr h="22904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7195875"/>
                  </a:ext>
                </a:extLst>
              </a:tr>
              <a:tr h="229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Cruiser</a:t>
                      </a: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$61,000 </a:t>
                      </a: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5709830"/>
                  </a:ext>
                </a:extLst>
              </a:tr>
              <a:tr h="229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Lieutenant to Sergeant</a:t>
                      </a: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$13,800 </a:t>
                      </a: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0204402"/>
                  </a:ext>
                </a:extLst>
              </a:tr>
              <a:tr h="22904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1992128"/>
                  </a:ext>
                </a:extLst>
              </a:tr>
              <a:tr h="229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Fire Department</a:t>
                      </a: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8249759"/>
                  </a:ext>
                </a:extLst>
              </a:tr>
              <a:tr h="22904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9771514"/>
                  </a:ext>
                </a:extLst>
              </a:tr>
              <a:tr h="229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PPE</a:t>
                      </a: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$15,000 </a:t>
                      </a: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471649"/>
                  </a:ext>
                </a:extLst>
              </a:tr>
              <a:tr h="229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Repairs and Maintenance</a:t>
                      </a: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$3,000 </a:t>
                      </a: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6733801"/>
                  </a:ext>
                </a:extLst>
              </a:tr>
              <a:tr h="229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Office Supplies</a:t>
                      </a: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$500 </a:t>
                      </a: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9605773"/>
                  </a:ext>
                </a:extLst>
              </a:tr>
              <a:tr h="229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Vehicular Supplies</a:t>
                      </a: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$4,000 </a:t>
                      </a: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6058695"/>
                  </a:ext>
                </a:extLst>
              </a:tr>
              <a:tr h="229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Custodial Supplies</a:t>
                      </a: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$750 </a:t>
                      </a: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5984104"/>
                  </a:ext>
                </a:extLst>
              </a:tr>
              <a:tr h="229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EMS Equipment and Supplies</a:t>
                      </a: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 </a:t>
                      </a:r>
                    </a:p>
                  </a:txBody>
                  <a:tcPr marL="4835" marR="4835" marT="4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97976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3625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7754</TotalTime>
  <Words>1150</Words>
  <Application>Microsoft Office PowerPoint</Application>
  <PresentationFormat>Widescreen</PresentationFormat>
  <Paragraphs>540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Segoe UI</vt:lpstr>
      <vt:lpstr>office theme</vt:lpstr>
      <vt:lpstr>FY24 Operating Budget</vt:lpstr>
      <vt:lpstr>FY24 Budget Updates</vt:lpstr>
      <vt:lpstr>FY24 Budget Updates</vt:lpstr>
      <vt:lpstr>FY24 Budget Updates</vt:lpstr>
      <vt:lpstr>FY24 Budget Updates</vt:lpstr>
      <vt:lpstr>FY24 Budget Updates</vt:lpstr>
      <vt:lpstr>FY24 Budget Updates</vt:lpstr>
      <vt:lpstr>FY24 Budget Updates</vt:lpstr>
      <vt:lpstr>Town Department Reductions Already Made</vt:lpstr>
      <vt:lpstr>Town Department Reductions Already Made</vt:lpstr>
      <vt:lpstr>PowerPoint Presentation</vt:lpstr>
      <vt:lpstr>PowerPoint Presentation</vt:lpstr>
      <vt:lpstr>PowerPoint Presentation</vt:lpstr>
      <vt:lpstr>FY24 Budget Updates</vt:lpstr>
      <vt:lpstr>PowerPoint Presentation</vt:lpstr>
      <vt:lpstr>FY24 Budget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Silva</dc:creator>
  <cp:lastModifiedBy>Sue Fayne</cp:lastModifiedBy>
  <cp:revision>429</cp:revision>
  <cp:lastPrinted>2023-03-16T18:21:15Z</cp:lastPrinted>
  <dcterms:created xsi:type="dcterms:W3CDTF">2023-01-30T17:16:00Z</dcterms:created>
  <dcterms:modified xsi:type="dcterms:W3CDTF">2023-03-16T18:56:38Z</dcterms:modified>
</cp:coreProperties>
</file>